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4" r:id="rId5"/>
    <p:sldId id="302" r:id="rId6"/>
    <p:sldId id="315" r:id="rId7"/>
    <p:sldId id="313" r:id="rId8"/>
    <p:sldId id="304" r:id="rId9"/>
    <p:sldId id="310" r:id="rId10"/>
    <p:sldId id="329" r:id="rId11"/>
    <p:sldId id="325" r:id="rId12"/>
    <p:sldId id="294" r:id="rId13"/>
    <p:sldId id="330" r:id="rId14"/>
    <p:sldId id="331" r:id="rId15"/>
    <p:sldId id="332" r:id="rId16"/>
    <p:sldId id="333" r:id="rId17"/>
    <p:sldId id="334" r:id="rId18"/>
    <p:sldId id="32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F1A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66" y="108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4/22/2024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4/22/2024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147" y="3202825"/>
            <a:ext cx="2987703" cy="643503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Noto Sans" panose="020B0502040504020204" pitchFamily="34" charset="0"/>
                <a:ea typeface="Aptos" panose="020B0004020202020204" pitchFamily="34" charset="0"/>
              </a:rPr>
              <a:t>QlikView</a:t>
            </a:r>
            <a:endParaRPr lang="en-US" sz="3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1" y="5086245"/>
            <a:ext cx="3222836" cy="766046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-apple-system"/>
              </a:rPr>
              <a:t>Business Data Analytics</a:t>
            </a:r>
          </a:p>
          <a:p>
            <a:pPr algn="ctr"/>
            <a:r>
              <a:rPr lang="en-US" b="1" dirty="0"/>
              <a:t> By: Belal Khaled – 2136873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59B54-C6BE-8CE1-B1F0-48D5A7239316}"/>
              </a:ext>
            </a:extLst>
          </p:cNvPr>
          <p:cNvSpPr txBox="1"/>
          <p:nvPr/>
        </p:nvSpPr>
        <p:spPr>
          <a:xfrm>
            <a:off x="3964842" y="2162129"/>
            <a:ext cx="4429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Franklin Gothic Medium Cond" panose="020B0606030402020204" pitchFamily="34" charset="0"/>
              </a:rPr>
              <a:t>ata Analysis </a:t>
            </a:r>
            <a:r>
              <a:rPr lang="en-US" sz="4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Franklin Gothic Medium Cond" panose="020B0606030402020204" pitchFamily="34" charset="0"/>
              </a:rPr>
              <a:t>ool </a:t>
            </a:r>
            <a:endParaRPr lang="en-US" sz="44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F2B59-AABE-6659-996F-466ADAEBF529}"/>
              </a:ext>
            </a:extLst>
          </p:cNvPr>
          <p:cNvSpPr/>
          <p:nvPr/>
        </p:nvSpPr>
        <p:spPr>
          <a:xfrm>
            <a:off x="541538" y="6255810"/>
            <a:ext cx="2166151" cy="5089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2F2F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2FE2F6-6F4D-3627-C1D3-78F0656F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62" y="0"/>
            <a:ext cx="5418338" cy="6858000"/>
          </a:xfrm>
          <a:prstGeom prst="rect">
            <a:avLst/>
          </a:prstGeom>
        </p:spPr>
      </p:pic>
      <p:pic>
        <p:nvPicPr>
          <p:cNvPr id="7" name="Picture 6" descr="A screenshot of a black and white message&#10;&#10;Description automatically generated">
            <a:extLst>
              <a:ext uri="{FF2B5EF4-FFF2-40B4-BE49-F238E27FC236}">
                <a16:creationId xmlns:a16="http://schemas.microsoft.com/office/drawing/2014/main" id="{EE5B53CC-E8F8-15C4-5377-D48D7D2A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8339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6841BE-6433-4D18-FE8C-62600E7BA3BB}"/>
              </a:ext>
            </a:extLst>
          </p:cNvPr>
          <p:cNvCxnSpPr>
            <a:cxnSpLocks/>
          </p:cNvCxnSpPr>
          <p:nvPr/>
        </p:nvCxnSpPr>
        <p:spPr>
          <a:xfrm>
            <a:off x="5584054" y="3429000"/>
            <a:ext cx="10209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2FBAC78-5BD5-AEC2-C0BA-4A17763FC8AB}"/>
              </a:ext>
            </a:extLst>
          </p:cNvPr>
          <p:cNvSpPr/>
          <p:nvPr/>
        </p:nvSpPr>
        <p:spPr>
          <a:xfrm>
            <a:off x="8669782" y="5422765"/>
            <a:ext cx="1548416" cy="991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45C86-D846-A03F-DAD6-EBE9E2F18E97}"/>
              </a:ext>
            </a:extLst>
          </p:cNvPr>
          <p:cNvSpPr txBox="1"/>
          <p:nvPr/>
        </p:nvSpPr>
        <p:spPr>
          <a:xfrm>
            <a:off x="8083856" y="5238099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16D21A-E429-47B6-97D1-DEFFE204913A}"/>
              </a:ext>
            </a:extLst>
          </p:cNvPr>
          <p:cNvCxnSpPr/>
          <p:nvPr/>
        </p:nvCxnSpPr>
        <p:spPr>
          <a:xfrm>
            <a:off x="8332431" y="5472501"/>
            <a:ext cx="337351" cy="319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15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F2B59-AABE-6659-996F-466ADAEBF529}"/>
              </a:ext>
            </a:extLst>
          </p:cNvPr>
          <p:cNvSpPr/>
          <p:nvPr/>
        </p:nvSpPr>
        <p:spPr>
          <a:xfrm>
            <a:off x="541538" y="6255810"/>
            <a:ext cx="2166151" cy="5089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2F2F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24ECCC-FCDA-C036-E0DE-9CD781C5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19" y="0"/>
            <a:ext cx="6587231" cy="2645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1C73C-CEFC-8981-8CDD-188F8B4D29D2}"/>
              </a:ext>
            </a:extLst>
          </p:cNvPr>
          <p:cNvSpPr txBox="1"/>
          <p:nvPr/>
        </p:nvSpPr>
        <p:spPr>
          <a:xfrm>
            <a:off x="2945907" y="466145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7440E-5E85-3F7C-8068-1F3E17673339}"/>
              </a:ext>
            </a:extLst>
          </p:cNvPr>
          <p:cNvCxnSpPr>
            <a:cxnSpLocks/>
          </p:cNvCxnSpPr>
          <p:nvPr/>
        </p:nvCxnSpPr>
        <p:spPr>
          <a:xfrm>
            <a:off x="3194474" y="761851"/>
            <a:ext cx="337352" cy="263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857D7DB-C97A-C74A-0E63-D50DDE6326DE}"/>
              </a:ext>
            </a:extLst>
          </p:cNvPr>
          <p:cNvSpPr/>
          <p:nvPr/>
        </p:nvSpPr>
        <p:spPr>
          <a:xfrm>
            <a:off x="3531826" y="872187"/>
            <a:ext cx="1180730" cy="369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891BCC9-CC15-0057-2612-7748C91F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4020"/>
            <a:ext cx="8114190" cy="449398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AD628D5-4927-1D0D-87E8-17BDB1779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190" y="2364018"/>
            <a:ext cx="4077809" cy="449398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C4A5E3F-C854-28F8-14B9-3A50D5E17BA3}"/>
              </a:ext>
            </a:extLst>
          </p:cNvPr>
          <p:cNvSpPr/>
          <p:nvPr/>
        </p:nvSpPr>
        <p:spPr>
          <a:xfrm>
            <a:off x="6933460" y="2645546"/>
            <a:ext cx="639191" cy="369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ABC231-B76E-B6D4-F6E3-3116246E13F5}"/>
              </a:ext>
            </a:extLst>
          </p:cNvPr>
          <p:cNvCxnSpPr>
            <a:cxnSpLocks/>
          </p:cNvCxnSpPr>
          <p:nvPr/>
        </p:nvCxnSpPr>
        <p:spPr>
          <a:xfrm>
            <a:off x="6603499" y="2500109"/>
            <a:ext cx="337352" cy="263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9CB75C-1BAC-12F0-1C98-0927A540E384}"/>
              </a:ext>
            </a:extLst>
          </p:cNvPr>
          <p:cNvSpPr txBox="1"/>
          <p:nvPr/>
        </p:nvSpPr>
        <p:spPr>
          <a:xfrm>
            <a:off x="6347534" y="2203496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4194B7-A9B5-442B-F238-879198408633}"/>
              </a:ext>
            </a:extLst>
          </p:cNvPr>
          <p:cNvSpPr/>
          <p:nvPr/>
        </p:nvSpPr>
        <p:spPr>
          <a:xfrm>
            <a:off x="8234409" y="4387258"/>
            <a:ext cx="2508681" cy="447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FB203D-0E86-F9E4-2F2E-507BD3D11CA6}"/>
              </a:ext>
            </a:extLst>
          </p:cNvPr>
          <p:cNvSpPr txBox="1"/>
          <p:nvPr/>
        </p:nvSpPr>
        <p:spPr>
          <a:xfrm>
            <a:off x="10228556" y="3820712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EF7BE8-9BBB-C6B8-2E7C-CA2CEF132272}"/>
              </a:ext>
            </a:extLst>
          </p:cNvPr>
          <p:cNvCxnSpPr>
            <a:cxnSpLocks/>
          </p:cNvCxnSpPr>
          <p:nvPr/>
        </p:nvCxnSpPr>
        <p:spPr>
          <a:xfrm flipH="1">
            <a:off x="10153094" y="4173580"/>
            <a:ext cx="161278" cy="230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849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F2B59-AABE-6659-996F-466ADAEBF529}"/>
              </a:ext>
            </a:extLst>
          </p:cNvPr>
          <p:cNvSpPr/>
          <p:nvPr/>
        </p:nvSpPr>
        <p:spPr>
          <a:xfrm>
            <a:off x="541538" y="6255810"/>
            <a:ext cx="2166151" cy="5089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2F2F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B0D2DF-1A7C-4373-F4B7-385B4546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378036" cy="282879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A140119-0573-40B7-D071-56945E70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41" y="-1"/>
            <a:ext cx="3398870" cy="282879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2F9A99E-F160-5BA2-E3CB-038ABC63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770" y="0"/>
            <a:ext cx="3327230" cy="2828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7178B8-9ABC-FD5B-ABDB-94183D147AD0}"/>
              </a:ext>
            </a:extLst>
          </p:cNvPr>
          <p:cNvSpPr txBox="1"/>
          <p:nvPr/>
        </p:nvSpPr>
        <p:spPr>
          <a:xfrm>
            <a:off x="4451331" y="1340529"/>
            <a:ext cx="452761" cy="38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553A5-3290-0182-EA5C-E694D6C8A5E1}"/>
              </a:ext>
            </a:extLst>
          </p:cNvPr>
          <p:cNvSpPr txBox="1"/>
          <p:nvPr/>
        </p:nvSpPr>
        <p:spPr>
          <a:xfrm>
            <a:off x="8425343" y="1340528"/>
            <a:ext cx="452761" cy="38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72B8F-EE0E-72D8-1995-3B824F782F1A}"/>
              </a:ext>
            </a:extLst>
          </p:cNvPr>
          <p:cNvSpPr txBox="1"/>
          <p:nvPr/>
        </p:nvSpPr>
        <p:spPr>
          <a:xfrm>
            <a:off x="844472" y="1722267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41544-16B0-32AE-E703-B487E57946AE}"/>
              </a:ext>
            </a:extLst>
          </p:cNvPr>
          <p:cNvSpPr txBox="1"/>
          <p:nvPr/>
        </p:nvSpPr>
        <p:spPr>
          <a:xfrm>
            <a:off x="6346913" y="0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06304-8736-2A09-8572-40C59138D3AE}"/>
              </a:ext>
            </a:extLst>
          </p:cNvPr>
          <p:cNvSpPr txBox="1"/>
          <p:nvPr/>
        </p:nvSpPr>
        <p:spPr>
          <a:xfrm>
            <a:off x="10761602" y="1906933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86EF2AB-AE22-E2A6-AFC5-D5963ACF4219}"/>
              </a:ext>
            </a:extLst>
          </p:cNvPr>
          <p:cNvSpPr/>
          <p:nvPr/>
        </p:nvSpPr>
        <p:spPr>
          <a:xfrm>
            <a:off x="1269507" y="1906933"/>
            <a:ext cx="923278" cy="49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EA147E-2749-3245-28B0-7A0C95213D1D}"/>
              </a:ext>
            </a:extLst>
          </p:cNvPr>
          <p:cNvCxnSpPr>
            <a:cxnSpLocks/>
          </p:cNvCxnSpPr>
          <p:nvPr/>
        </p:nvCxnSpPr>
        <p:spPr>
          <a:xfrm>
            <a:off x="1027537" y="1956669"/>
            <a:ext cx="241970" cy="134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A97F7B-B38D-510D-D6DA-5D61A47A76E2}"/>
              </a:ext>
            </a:extLst>
          </p:cNvPr>
          <p:cNvCxnSpPr>
            <a:cxnSpLocks/>
          </p:cNvCxnSpPr>
          <p:nvPr/>
        </p:nvCxnSpPr>
        <p:spPr>
          <a:xfrm flipH="1">
            <a:off x="5954078" y="184666"/>
            <a:ext cx="3928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9A096E-CEF0-4F62-EF3E-7FDE1191E3BB}"/>
              </a:ext>
            </a:extLst>
          </p:cNvPr>
          <p:cNvCxnSpPr>
            <a:cxnSpLocks/>
          </p:cNvCxnSpPr>
          <p:nvPr/>
        </p:nvCxnSpPr>
        <p:spPr>
          <a:xfrm>
            <a:off x="11114454" y="2189524"/>
            <a:ext cx="292963" cy="249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EFA62B8-5A56-007F-EA56-4125677F539F}"/>
              </a:ext>
            </a:extLst>
          </p:cNvPr>
          <p:cNvSpPr/>
          <p:nvPr/>
        </p:nvSpPr>
        <p:spPr>
          <a:xfrm>
            <a:off x="11216197" y="2338751"/>
            <a:ext cx="923278" cy="49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screenshot of a computer">
            <a:extLst>
              <a:ext uri="{FF2B5EF4-FFF2-40B4-BE49-F238E27FC236}">
                <a16:creationId xmlns:a16="http://schemas.microsoft.com/office/drawing/2014/main" id="{913384C8-4938-3545-1BD5-1941DDEA1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8789"/>
            <a:ext cx="12192000" cy="402921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3E89732B-38BE-4A63-444D-8AC6A45DF1BB}"/>
              </a:ext>
            </a:extLst>
          </p:cNvPr>
          <p:cNvSpPr/>
          <p:nvPr/>
        </p:nvSpPr>
        <p:spPr>
          <a:xfrm>
            <a:off x="1162974" y="5408122"/>
            <a:ext cx="923278" cy="619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BC065-4C71-419D-F1DC-5D2CDEF8FB2D}"/>
              </a:ext>
            </a:extLst>
          </p:cNvPr>
          <p:cNvSpPr txBox="1"/>
          <p:nvPr/>
        </p:nvSpPr>
        <p:spPr>
          <a:xfrm>
            <a:off x="2414726" y="4927506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76BDCC-205A-D871-0E4D-ECFD03EA4C50}"/>
              </a:ext>
            </a:extLst>
          </p:cNvPr>
          <p:cNvCxnSpPr>
            <a:cxnSpLocks/>
          </p:cNvCxnSpPr>
          <p:nvPr/>
        </p:nvCxnSpPr>
        <p:spPr>
          <a:xfrm flipH="1">
            <a:off x="2086252" y="5218717"/>
            <a:ext cx="341051" cy="254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880A68-6F1A-FF5E-9489-15CC8DE85C76}"/>
              </a:ext>
            </a:extLst>
          </p:cNvPr>
          <p:cNvCxnSpPr>
            <a:cxnSpLocks/>
          </p:cNvCxnSpPr>
          <p:nvPr/>
        </p:nvCxnSpPr>
        <p:spPr>
          <a:xfrm flipH="1">
            <a:off x="498242" y="5089806"/>
            <a:ext cx="341051" cy="254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25F4189-61EA-2685-A2A5-1FFB5D1E25D3}"/>
              </a:ext>
            </a:extLst>
          </p:cNvPr>
          <p:cNvSpPr/>
          <p:nvPr/>
        </p:nvSpPr>
        <p:spPr>
          <a:xfrm>
            <a:off x="-1" y="5408121"/>
            <a:ext cx="1162973" cy="718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6EACEF-93AB-218E-0C55-22F82BFE99BD}"/>
              </a:ext>
            </a:extLst>
          </p:cNvPr>
          <p:cNvSpPr txBox="1"/>
          <p:nvPr/>
        </p:nvSpPr>
        <p:spPr>
          <a:xfrm>
            <a:off x="748120" y="4770177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36589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F2B59-AABE-6659-996F-466ADAEBF529}"/>
              </a:ext>
            </a:extLst>
          </p:cNvPr>
          <p:cNvSpPr/>
          <p:nvPr/>
        </p:nvSpPr>
        <p:spPr>
          <a:xfrm>
            <a:off x="541538" y="6255810"/>
            <a:ext cx="2166151" cy="5089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2F2F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D4BF0B-883F-9985-FF23-D0855CDB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166"/>
            <a:ext cx="12192000" cy="7007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10986-4F85-1006-1DEB-3EBA2D05D1B0}"/>
              </a:ext>
            </a:extLst>
          </p:cNvPr>
          <p:cNvSpPr txBox="1"/>
          <p:nvPr/>
        </p:nvSpPr>
        <p:spPr>
          <a:xfrm>
            <a:off x="4057094" y="2627790"/>
            <a:ext cx="205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Set dimension for: </a:t>
            </a:r>
            <a:r>
              <a:rPr lang="en-US" sz="1600" b="1" u="sng" dirty="0">
                <a:solidFill>
                  <a:schemeClr val="bg1"/>
                </a:solidFill>
              </a:rPr>
              <a:t>City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94B4A-BB2F-6E16-0784-31387D1E36FF}"/>
              </a:ext>
            </a:extLst>
          </p:cNvPr>
          <p:cNvCxnSpPr>
            <a:cxnSpLocks/>
          </p:cNvCxnSpPr>
          <p:nvPr/>
        </p:nvCxnSpPr>
        <p:spPr>
          <a:xfrm>
            <a:off x="6116713" y="2797067"/>
            <a:ext cx="6036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98D36B-F4DA-8515-F9C6-4319C966F25B}"/>
              </a:ext>
            </a:extLst>
          </p:cNvPr>
          <p:cNvSpPr txBox="1"/>
          <p:nvPr/>
        </p:nvSpPr>
        <p:spPr>
          <a:xfrm>
            <a:off x="4057094" y="2859212"/>
            <a:ext cx="2485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Set measure for: </a:t>
            </a:r>
            <a:r>
              <a:rPr lang="en-US" sz="1600" b="1" u="sng" dirty="0">
                <a:solidFill>
                  <a:schemeClr val="bg1"/>
                </a:solidFill>
              </a:rPr>
              <a:t>Sum(Sales)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A9F487-1A64-A4CD-94E7-F9D202F6B195}"/>
              </a:ext>
            </a:extLst>
          </p:cNvPr>
          <p:cNvCxnSpPr>
            <a:cxnSpLocks/>
          </p:cNvCxnSpPr>
          <p:nvPr/>
        </p:nvCxnSpPr>
        <p:spPr>
          <a:xfrm>
            <a:off x="6418555" y="3091649"/>
            <a:ext cx="3018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C087DB78-6940-CF68-4C1D-F5C1C36F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654" y="1047566"/>
            <a:ext cx="3244305" cy="363984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DD3B36B-B06C-F295-48D0-82488A64F0EB}"/>
              </a:ext>
            </a:extLst>
          </p:cNvPr>
          <p:cNvSpPr/>
          <p:nvPr/>
        </p:nvSpPr>
        <p:spPr>
          <a:xfrm>
            <a:off x="8371643" y="1367161"/>
            <a:ext cx="3424316" cy="3382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72B582-83C5-9F7B-8C0C-7E11213ECCFA}"/>
              </a:ext>
            </a:extLst>
          </p:cNvPr>
          <p:cNvCxnSpPr>
            <a:cxnSpLocks/>
          </p:cNvCxnSpPr>
          <p:nvPr/>
        </p:nvCxnSpPr>
        <p:spPr>
          <a:xfrm>
            <a:off x="8405172" y="1621353"/>
            <a:ext cx="292963" cy="249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7EA3E9-D4A0-9AC1-60BF-3808841F7C1A}"/>
              </a:ext>
            </a:extLst>
          </p:cNvPr>
          <p:cNvCxnSpPr>
            <a:cxnSpLocks/>
          </p:cNvCxnSpPr>
          <p:nvPr/>
        </p:nvCxnSpPr>
        <p:spPr>
          <a:xfrm flipH="1">
            <a:off x="2059619" y="1621353"/>
            <a:ext cx="124288" cy="2994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4DDA7-7DDD-C1F7-50DC-3465ED550272}"/>
              </a:ext>
            </a:extLst>
          </p:cNvPr>
          <p:cNvSpPr/>
          <p:nvPr/>
        </p:nvSpPr>
        <p:spPr>
          <a:xfrm>
            <a:off x="1917577" y="1920827"/>
            <a:ext cx="204186" cy="218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921778-D750-76EE-0BCA-74C6EC15AD69}"/>
              </a:ext>
            </a:extLst>
          </p:cNvPr>
          <p:cNvSpPr txBox="1"/>
          <p:nvPr/>
        </p:nvSpPr>
        <p:spPr>
          <a:xfrm>
            <a:off x="2059619" y="1286950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A58BC5-0A41-C884-E64E-FA5DD7B92C16}"/>
              </a:ext>
            </a:extLst>
          </p:cNvPr>
          <p:cNvSpPr txBox="1"/>
          <p:nvPr/>
        </p:nvSpPr>
        <p:spPr>
          <a:xfrm>
            <a:off x="8047845" y="1334147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9867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F2B59-AABE-6659-996F-466ADAEBF529}"/>
              </a:ext>
            </a:extLst>
          </p:cNvPr>
          <p:cNvSpPr/>
          <p:nvPr/>
        </p:nvSpPr>
        <p:spPr>
          <a:xfrm>
            <a:off x="541538" y="6255810"/>
            <a:ext cx="2166151" cy="5089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2F2F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CE8BC7-9DD0-9A28-8A6A-61E3F0F0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702"/>
            <a:ext cx="4101483" cy="6183297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153BE060-306F-161D-37CC-48538779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83" y="674702"/>
            <a:ext cx="4246485" cy="6183296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C8D1C2D5-75EB-5059-747F-3BAF6E1D3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968" y="674702"/>
            <a:ext cx="3844032" cy="6183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8BF33-DE9F-7F5E-C429-7275E1D74392}"/>
              </a:ext>
            </a:extLst>
          </p:cNvPr>
          <p:cNvSpPr txBox="1"/>
          <p:nvPr/>
        </p:nvSpPr>
        <p:spPr>
          <a:xfrm>
            <a:off x="1118585" y="157432"/>
            <a:ext cx="186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Bar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4D3E2-367D-2687-5356-81D35396FED2}"/>
              </a:ext>
            </a:extLst>
          </p:cNvPr>
          <p:cNvSpPr txBox="1"/>
          <p:nvPr/>
        </p:nvSpPr>
        <p:spPr>
          <a:xfrm>
            <a:off x="5365070" y="151481"/>
            <a:ext cx="186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Pie Chart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8EFDD-0ABC-4D31-46FF-714C0532ACA1}"/>
              </a:ext>
            </a:extLst>
          </p:cNvPr>
          <p:cNvSpPr txBox="1"/>
          <p:nvPr/>
        </p:nvSpPr>
        <p:spPr>
          <a:xfrm>
            <a:off x="9741762" y="151481"/>
            <a:ext cx="203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Line Chart</a:t>
            </a:r>
          </a:p>
        </p:txBody>
      </p:sp>
    </p:spTree>
    <p:extLst>
      <p:ext uri="{BB962C8B-B14F-4D97-AF65-F5344CB8AC3E}">
        <p14:creationId xmlns:p14="http://schemas.microsoft.com/office/powerpoint/2010/main" val="359010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779262"/>
          </a:xfrm>
        </p:spPr>
        <p:txBody>
          <a:bodyPr/>
          <a:lstStyle/>
          <a:p>
            <a:pPr rtl="0" eaLnBrk="1" latinLnBrk="0" hangingPunct="1"/>
            <a:r>
              <a:rPr lang="en-US" sz="6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Thanks For Listening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DFFF4-6C60-B4E3-FC19-220BEB6D928E}"/>
              </a:ext>
            </a:extLst>
          </p:cNvPr>
          <p:cNvSpPr txBox="1"/>
          <p:nvPr/>
        </p:nvSpPr>
        <p:spPr>
          <a:xfrm>
            <a:off x="4944860" y="5376892"/>
            <a:ext cx="24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A6F1A"/>
                </a:solidFill>
              </a:rPr>
              <a:t>Goodbye ☻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291791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>
                <a:effectLst/>
                <a:ea typeface="Aptos" panose="020B0004020202020204" pitchFamily="34" charset="0"/>
              </a:rPr>
              <a:t>What is QlikView</a:t>
            </a:r>
            <a:r>
              <a:rPr lang="en-US" dirty="0">
                <a:effectLst/>
              </a:rPr>
              <a:t>? </a:t>
            </a:r>
            <a:endParaRPr lang="en-US" dirty="0"/>
          </a:p>
          <a:p>
            <a:r>
              <a:rPr lang="en-US" dirty="0">
                <a:effectLst/>
                <a:ea typeface="Aptos" panose="020B0004020202020204" pitchFamily="34" charset="0"/>
              </a:rPr>
              <a:t>Data Types Used in QlikView</a:t>
            </a:r>
            <a:endParaRPr lang="en-US" dirty="0"/>
          </a:p>
          <a:p>
            <a:r>
              <a:rPr lang="en-US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Advantages </a:t>
            </a:r>
            <a:r>
              <a:rPr lang="en-US" dirty="0">
                <a:ea typeface="Aptos" panose="020B0004020202020204" pitchFamily="34" charset="0"/>
                <a:cs typeface="Arial" panose="020B0604020202020204" pitchFamily="34" charset="0"/>
              </a:rPr>
              <a:t>&amp; </a:t>
            </a:r>
            <a:r>
              <a:rPr lang="en-US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Disadvantages</a:t>
            </a:r>
          </a:p>
          <a:p>
            <a:r>
              <a:rPr lang="en-US" dirty="0">
                <a:effectLst/>
                <a:ea typeface="Aptos" panose="020B0004020202020204" pitchFamily="34" charset="0"/>
              </a:rPr>
              <a:t>How Can We Use QlikView</a:t>
            </a:r>
            <a:r>
              <a:rPr lang="en-US" dirty="0">
                <a:effectLst/>
              </a:rPr>
              <a:t>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304BF0-5872-53B2-E590-8FA3137D4E0C}"/>
              </a:ext>
            </a:extLst>
          </p:cNvPr>
          <p:cNvSpPr/>
          <p:nvPr/>
        </p:nvSpPr>
        <p:spPr>
          <a:xfrm>
            <a:off x="541538" y="6255810"/>
            <a:ext cx="2166151" cy="5089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242" y="1802168"/>
            <a:ext cx="4441371" cy="45631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effectLst/>
                <a:ea typeface="Aptos" panose="020B0004020202020204" pitchFamily="34" charset="0"/>
              </a:rPr>
              <a:t>QlikView</a:t>
            </a:r>
            <a:r>
              <a:rPr lang="en-US" dirty="0">
                <a:effectLst/>
                <a:ea typeface="Aptos" panose="020B0004020202020204" pitchFamily="34" charset="0"/>
              </a:rPr>
              <a:t> is a powerful business intelligence and data visualization tool developed by </a:t>
            </a:r>
            <a:r>
              <a:rPr lang="en-US" b="1" u="sng" dirty="0">
                <a:effectLst/>
                <a:ea typeface="Aptos" panose="020B0004020202020204" pitchFamily="34" charset="0"/>
              </a:rPr>
              <a:t>QlikTech</a:t>
            </a:r>
            <a:r>
              <a:rPr lang="en-US" dirty="0">
                <a:effectLst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enables users to quickly and efficiently create interactive guided analytics applications and dashboards tailored to specific business challenges.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This tool is essential for organizations looking to gain insights from their data, enhance business operations, and boost overall productivity.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ECC587-C58A-5DFF-75B2-B9EC6703F8F0}"/>
              </a:ext>
            </a:extLst>
          </p:cNvPr>
          <p:cNvSpPr/>
          <p:nvPr/>
        </p:nvSpPr>
        <p:spPr>
          <a:xfrm>
            <a:off x="541538" y="6294268"/>
            <a:ext cx="2157274" cy="479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26" y="751947"/>
            <a:ext cx="4953631" cy="830997"/>
          </a:xfrm>
        </p:spPr>
        <p:txBody>
          <a:bodyPr/>
          <a:lstStyle/>
          <a:p>
            <a:r>
              <a:rPr lang="en-US" dirty="0"/>
              <a:t>What is QlikView?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149" y="2101849"/>
            <a:ext cx="5353129" cy="1327151"/>
          </a:xfrm>
        </p:spPr>
        <p:txBody>
          <a:bodyPr/>
          <a:lstStyle/>
          <a:p>
            <a:r>
              <a:rPr lang="en-US" b="1" u="sng" dirty="0">
                <a:effectLst/>
                <a:ea typeface="Aptos" panose="020B0004020202020204" pitchFamily="34" charset="0"/>
              </a:rPr>
              <a:t>QlikView</a:t>
            </a:r>
            <a:r>
              <a:rPr lang="en-US" dirty="0">
                <a:effectLst/>
                <a:ea typeface="Aptos" panose="020B0004020202020204" pitchFamily="34" charset="0"/>
              </a:rPr>
              <a:t> is a business intelligence and data visualization tool that allows users to create guided analytics applications as well as dashboards designed for business challenges.</a:t>
            </a:r>
            <a:endParaRPr lang="en-US" sz="2400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6096000" y="515645"/>
            <a:ext cx="5541962" cy="561181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48B61A-7A1C-3B1C-2FCD-1966AD6B7D87}"/>
              </a:ext>
            </a:extLst>
          </p:cNvPr>
          <p:cNvSpPr/>
          <p:nvPr/>
        </p:nvSpPr>
        <p:spPr>
          <a:xfrm>
            <a:off x="541538" y="6294268"/>
            <a:ext cx="2157274" cy="479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4791531-D7DA-9ED3-9415-2A62ABBB2E23}"/>
              </a:ext>
            </a:extLst>
          </p:cNvPr>
          <p:cNvSpPr txBox="1">
            <a:spLocks/>
          </p:cNvSpPr>
          <p:nvPr/>
        </p:nvSpPr>
        <p:spPr>
          <a:xfrm>
            <a:off x="142149" y="3947905"/>
            <a:ext cx="6036709" cy="13271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Background</a:t>
            </a:r>
            <a:r>
              <a:rPr lang="en-US" sz="2800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Developed by </a:t>
            </a:r>
            <a:r>
              <a:rPr lang="en-US" b="1" u="sng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QlikTech</a:t>
            </a:r>
            <a:r>
              <a:rPr lang="en-US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, it helps in simplifying data analysis and making insightful decisions. </a:t>
            </a:r>
          </a:p>
        </p:txBody>
      </p:sp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/>
                <a:ea typeface="Aptos" panose="020B0004020202020204" pitchFamily="34" charset="0"/>
              </a:rPr>
              <a:t>Data Types Used In </a:t>
            </a:r>
            <a:r>
              <a:rPr lang="en-US" sz="4800" b="1" dirty="0">
                <a:solidFill>
                  <a:schemeClr val="tx1"/>
                </a:solidFill>
                <a:ea typeface="Aptos" panose="020B0004020202020204" pitchFamily="34" charset="0"/>
              </a:rPr>
              <a:t>Q</a:t>
            </a:r>
            <a:r>
              <a:rPr lang="en-US" sz="4800" b="1" dirty="0">
                <a:solidFill>
                  <a:schemeClr val="tx1"/>
                </a:solidFill>
                <a:effectLst/>
                <a:ea typeface="Aptos" panose="020B0004020202020204" pitchFamily="34" charset="0"/>
              </a:rPr>
              <a:t>likView:</a:t>
            </a:r>
            <a:endParaRPr lang="en-US" sz="11500" b="1" dirty="0">
              <a:solidFill>
                <a:schemeClr val="tx1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3743" y="3622338"/>
            <a:ext cx="2139696" cy="344312"/>
          </a:xfrm>
        </p:spPr>
        <p:txBody>
          <a:bodyPr/>
          <a:lstStyle/>
          <a:p>
            <a:r>
              <a:rPr lang="en-US" sz="1800" dirty="0">
                <a:effectLst/>
                <a:latin typeface="Noto Sans" panose="020B0502040504020204" pitchFamily="34" charset="0"/>
                <a:ea typeface="Aptos" panose="020B0004020202020204" pitchFamily="34" charset="0"/>
              </a:rPr>
              <a:t>Numeric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6557" y="3622338"/>
            <a:ext cx="2139696" cy="344312"/>
          </a:xfrm>
        </p:spPr>
        <p:txBody>
          <a:bodyPr/>
          <a:lstStyle/>
          <a:p>
            <a:r>
              <a:rPr lang="en-US" sz="1800" dirty="0">
                <a:latin typeface="Noto Sans" panose="020B0502040504020204" pitchFamily="34" charset="0"/>
                <a:ea typeface="Aptos" panose="020B0004020202020204" pitchFamily="34" charset="0"/>
              </a:rPr>
              <a:t>T</a:t>
            </a:r>
            <a:r>
              <a:rPr lang="en-US" sz="1800" dirty="0">
                <a:effectLst/>
                <a:latin typeface="Noto Sans" panose="020B0502040504020204" pitchFamily="34" charset="0"/>
                <a:ea typeface="Aptos" panose="020B0004020202020204" pitchFamily="34" charset="0"/>
              </a:rPr>
              <a:t>extual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49371" y="3622338"/>
            <a:ext cx="2139696" cy="344312"/>
          </a:xfrm>
        </p:spPr>
        <p:txBody>
          <a:bodyPr/>
          <a:lstStyle/>
          <a:p>
            <a:r>
              <a:rPr lang="en-US" sz="1800" dirty="0">
                <a:latin typeface="Noto Sans" panose="020B0502040504020204" pitchFamily="34" charset="0"/>
                <a:ea typeface="Aptos" panose="020B0004020202020204" pitchFamily="34" charset="0"/>
              </a:rPr>
              <a:t>D</a:t>
            </a:r>
            <a:r>
              <a:rPr lang="en-US" sz="1800" dirty="0">
                <a:effectLst/>
                <a:latin typeface="Noto Sans" panose="020B0502040504020204" pitchFamily="34" charset="0"/>
                <a:ea typeface="Aptos" panose="020B0004020202020204" pitchFamily="34" charset="0"/>
              </a:rPr>
              <a:t>ate Data</a:t>
            </a:r>
            <a:endParaRPr lang="en-US" dirty="0"/>
          </a:p>
        </p:txBody>
      </p:sp>
      <p:pic>
        <p:nvPicPr>
          <p:cNvPr id="41" name="Picture Placeholder 40" descr="A blue and green circle with white numbers&#10;&#10;Description automatically generated">
            <a:extLst>
              <a:ext uri="{FF2B5EF4-FFF2-40B4-BE49-F238E27FC236}">
                <a16:creationId xmlns:a16="http://schemas.microsoft.com/office/drawing/2014/main" id="{B2D826C5-C688-D7B9-F2B6-5490E4B4BBD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6898" b="6898"/>
          <a:stretch>
            <a:fillRect/>
          </a:stretch>
        </p:blipFill>
        <p:spPr>
          <a:xfrm>
            <a:off x="3195638" y="2005452"/>
            <a:ext cx="1484312" cy="1279525"/>
          </a:xfrm>
        </p:spPr>
      </p:pic>
      <p:pic>
        <p:nvPicPr>
          <p:cNvPr id="43" name="Picture Placeholder 42" descr="A blue outline of a paper with text on it&#10;&#10;Description automatically generated">
            <a:extLst>
              <a:ext uri="{FF2B5EF4-FFF2-40B4-BE49-F238E27FC236}">
                <a16:creationId xmlns:a16="http://schemas.microsoft.com/office/drawing/2014/main" id="{B2261BA0-D886-FF3F-9A61-DBFBCFAFE84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6944" b="6944"/>
          <a:stretch>
            <a:fillRect/>
          </a:stretch>
        </p:blipFill>
        <p:spPr>
          <a:xfrm>
            <a:off x="5432425" y="2005452"/>
            <a:ext cx="1485900" cy="1279525"/>
          </a:xfrm>
        </p:spPr>
      </p:pic>
      <p:pic>
        <p:nvPicPr>
          <p:cNvPr id="45" name="Picture Placeholder 44" descr="A blue and black calendar with a black background&#10;&#10;Description automatically generated">
            <a:extLst>
              <a:ext uri="{FF2B5EF4-FFF2-40B4-BE49-F238E27FC236}">
                <a16:creationId xmlns:a16="http://schemas.microsoft.com/office/drawing/2014/main" id="{BD2551FD-99F5-17AB-ADF2-CACBF06E462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t="7409"/>
          <a:stretch/>
        </p:blipFill>
        <p:spPr>
          <a:xfrm>
            <a:off x="7670800" y="2005452"/>
            <a:ext cx="1484313" cy="1279525"/>
          </a:xfr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2701E45-44F7-F161-018B-F81B7085B447}"/>
              </a:ext>
            </a:extLst>
          </p:cNvPr>
          <p:cNvSpPr txBox="1"/>
          <p:nvPr/>
        </p:nvSpPr>
        <p:spPr>
          <a:xfrm>
            <a:off x="3640637" y="4128242"/>
            <a:ext cx="5069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effectLst/>
                <a:latin typeface="+mj-lt"/>
                <a:ea typeface="Aptos" panose="020B0004020202020204" pitchFamily="34" charset="0"/>
              </a:rPr>
              <a:t>Best Data Type:</a:t>
            </a:r>
            <a:endParaRPr lang="en-US" sz="4800" b="1" dirty="0">
              <a:latin typeface="+mj-lt"/>
            </a:endParaRPr>
          </a:p>
        </p:txBody>
      </p:sp>
      <p:pic>
        <p:nvPicPr>
          <p:cNvPr id="53" name="Picture Placeholder 40" descr="A blue and green circle with white numbers&#10;&#10;Description automatically generated">
            <a:extLst>
              <a:ext uri="{FF2B5EF4-FFF2-40B4-BE49-F238E27FC236}">
                <a16:creationId xmlns:a16="http://schemas.microsoft.com/office/drawing/2014/main" id="{67C440B5-27A2-532F-5042-7FB19E46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98" b="6898"/>
          <a:stretch>
            <a:fillRect/>
          </a:stretch>
        </p:blipFill>
        <p:spPr>
          <a:xfrm>
            <a:off x="5432425" y="4930775"/>
            <a:ext cx="1484312" cy="1279525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sp>
        <p:nvSpPr>
          <p:cNvPr id="55" name="Text Placeholder 24">
            <a:extLst>
              <a:ext uri="{FF2B5EF4-FFF2-40B4-BE49-F238E27FC236}">
                <a16:creationId xmlns:a16="http://schemas.microsoft.com/office/drawing/2014/main" id="{3AE08366-32D1-8641-7B96-BD88A07827FA}"/>
              </a:ext>
            </a:extLst>
          </p:cNvPr>
          <p:cNvSpPr txBox="1">
            <a:spLocks/>
          </p:cNvSpPr>
          <p:nvPr/>
        </p:nvSpPr>
        <p:spPr>
          <a:xfrm>
            <a:off x="5105526" y="6306468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oto Sans" panose="020B0502040504020204" pitchFamily="34" charset="0"/>
                <a:ea typeface="Aptos" panose="020B0004020202020204" pitchFamily="34" charset="0"/>
              </a:rPr>
              <a:t>Numeric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4635352-3D92-3929-6258-740AFD11BF0F}"/>
              </a:ext>
            </a:extLst>
          </p:cNvPr>
          <p:cNvSpPr/>
          <p:nvPr/>
        </p:nvSpPr>
        <p:spPr>
          <a:xfrm>
            <a:off x="541538" y="6294268"/>
            <a:ext cx="2157274" cy="479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499" y="510016"/>
            <a:ext cx="3879912" cy="872988"/>
          </a:xfrm>
        </p:spPr>
        <p:txBody>
          <a:bodyPr/>
          <a:lstStyle/>
          <a:p>
            <a:r>
              <a:rPr lang="en-US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Advantages</a:t>
            </a:r>
            <a:r>
              <a:rPr lang="ar-JO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br>
              <a:rPr lang="en-US" dirty="0">
                <a:effectLst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CADA9-A40B-95D4-046B-53A09C254FDE}"/>
              </a:ext>
            </a:extLst>
          </p:cNvPr>
          <p:cNvSpPr/>
          <p:nvPr/>
        </p:nvSpPr>
        <p:spPr>
          <a:xfrm>
            <a:off x="541538" y="6294268"/>
            <a:ext cx="2157274" cy="479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6794C585-4F17-BEA3-522E-44BE0782E01D}"/>
              </a:ext>
            </a:extLst>
          </p:cNvPr>
          <p:cNvSpPr txBox="1">
            <a:spLocks/>
          </p:cNvSpPr>
          <p:nvPr/>
        </p:nvSpPr>
        <p:spPr>
          <a:xfrm>
            <a:off x="1842120" y="4116911"/>
            <a:ext cx="2650856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ffectLst/>
                <a:ea typeface="ADLaM Display" panose="020F0502020204030204" pitchFamily="2" charset="0"/>
                <a:cs typeface="ADLaM Display" panose="020F0502020204030204" pitchFamily="2" charset="0"/>
              </a:rPr>
              <a:t>User-Friendly Interface</a:t>
            </a:r>
            <a:endParaRPr lang="ar-JO" b="1" dirty="0">
              <a:effectLst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09B424D5-037B-8B05-40B5-34E1E6E72C31}"/>
              </a:ext>
            </a:extLst>
          </p:cNvPr>
          <p:cNvSpPr txBox="1">
            <a:spLocks/>
          </p:cNvSpPr>
          <p:nvPr/>
        </p:nvSpPr>
        <p:spPr>
          <a:xfrm>
            <a:off x="4756089" y="4118657"/>
            <a:ext cx="2461459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ffectLst/>
                <a:ea typeface="ADLaM Display" panose="020F0502020204030204" pitchFamily="2" charset="0"/>
                <a:cs typeface="ADLaM Display" panose="020F0502020204030204" pitchFamily="2" charset="0"/>
              </a:rPr>
              <a:t>In-memory Processing</a:t>
            </a:r>
            <a:endParaRPr lang="ar-JO" b="1" dirty="0">
              <a:effectLst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994DE8F6-6FF0-D969-8E77-EC95C76FC0C5}"/>
              </a:ext>
            </a:extLst>
          </p:cNvPr>
          <p:cNvSpPr txBox="1">
            <a:spLocks/>
          </p:cNvSpPr>
          <p:nvPr/>
        </p:nvSpPr>
        <p:spPr>
          <a:xfrm>
            <a:off x="7667092" y="4096828"/>
            <a:ext cx="2139696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>
                <a:effectLst/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Associative Model</a:t>
            </a:r>
            <a:endParaRPr lang="en-US" dirty="0">
              <a:latin typeface="+mn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26" name="Picture Placeholder 40">
            <a:extLst>
              <a:ext uri="{FF2B5EF4-FFF2-40B4-BE49-F238E27FC236}">
                <a16:creationId xmlns:a16="http://schemas.microsoft.com/office/drawing/2014/main" id="{8AF8E3A7-5C5A-AF08-AE6E-FD180499D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98" b="6898"/>
          <a:stretch/>
        </p:blipFill>
        <p:spPr>
          <a:xfrm>
            <a:off x="2178601" y="2566200"/>
            <a:ext cx="1484312" cy="1279525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27" name="Picture Placeholder 42">
            <a:extLst>
              <a:ext uri="{FF2B5EF4-FFF2-40B4-BE49-F238E27FC236}">
                <a16:creationId xmlns:a16="http://schemas.microsoft.com/office/drawing/2014/main" id="{C7459ED5-0E11-5A8F-E832-D4F6B3EC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44" b="6944"/>
          <a:stretch/>
        </p:blipFill>
        <p:spPr>
          <a:xfrm>
            <a:off x="5061450" y="2544589"/>
            <a:ext cx="1485900" cy="1279525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28" name="Picture Placeholder 44">
            <a:extLst>
              <a:ext uri="{FF2B5EF4-FFF2-40B4-BE49-F238E27FC236}">
                <a16:creationId xmlns:a16="http://schemas.microsoft.com/office/drawing/2014/main" id="{B5CD1B3D-7CD8-B848-5960-7B180B49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898" b="6898"/>
          <a:stretch/>
        </p:blipFill>
        <p:spPr>
          <a:xfrm>
            <a:off x="7808352" y="2544588"/>
            <a:ext cx="1484313" cy="1279525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40">
            <a:extLst>
              <a:ext uri="{FF2B5EF4-FFF2-40B4-BE49-F238E27FC236}">
                <a16:creationId xmlns:a16="http://schemas.microsoft.com/office/drawing/2014/main" id="{8AF8E3A7-5C5A-AF08-AE6E-FD180499D7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98" b="6898"/>
          <a:stretch/>
        </p:blipFill>
        <p:spPr>
          <a:xfrm>
            <a:off x="2400539" y="2566200"/>
            <a:ext cx="1484312" cy="1348852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293" y="510016"/>
            <a:ext cx="4365160" cy="872988"/>
          </a:xfrm>
        </p:spPr>
        <p:txBody>
          <a:bodyPr/>
          <a:lstStyle/>
          <a:p>
            <a:r>
              <a:rPr lang="en-US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Disadvantages</a:t>
            </a:r>
            <a:r>
              <a:rPr lang="ar-JO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CADA9-A40B-95D4-046B-53A09C254FDE}"/>
              </a:ext>
            </a:extLst>
          </p:cNvPr>
          <p:cNvSpPr/>
          <p:nvPr/>
        </p:nvSpPr>
        <p:spPr>
          <a:xfrm>
            <a:off x="541538" y="6294268"/>
            <a:ext cx="2157274" cy="479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6794C585-4F17-BEA3-522E-44BE0782E01D}"/>
              </a:ext>
            </a:extLst>
          </p:cNvPr>
          <p:cNvSpPr txBox="1">
            <a:spLocks/>
          </p:cNvSpPr>
          <p:nvPr/>
        </p:nvSpPr>
        <p:spPr>
          <a:xfrm>
            <a:off x="2623351" y="4122879"/>
            <a:ext cx="117341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Cost</a:t>
            </a:r>
            <a:endParaRPr lang="en-US" b="1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09B424D5-037B-8B05-40B5-34E1E6E72C31}"/>
              </a:ext>
            </a:extLst>
          </p:cNvPr>
          <p:cNvSpPr txBox="1">
            <a:spLocks/>
          </p:cNvSpPr>
          <p:nvPr/>
        </p:nvSpPr>
        <p:spPr>
          <a:xfrm>
            <a:off x="4826680" y="4122879"/>
            <a:ext cx="2399316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Complexity in Scalability</a:t>
            </a:r>
            <a:endParaRPr lang="en-US" b="1" dirty="0"/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994DE8F6-6FF0-D969-8E77-EC95C76FC0C5}"/>
              </a:ext>
            </a:extLst>
          </p:cNvPr>
          <p:cNvSpPr txBox="1">
            <a:spLocks/>
          </p:cNvSpPr>
          <p:nvPr/>
        </p:nvSpPr>
        <p:spPr>
          <a:xfrm>
            <a:off x="7959659" y="4122879"/>
            <a:ext cx="16255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Learning Curve</a:t>
            </a:r>
            <a:endParaRPr lang="en-US" dirty="0">
              <a:latin typeface="+mn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27" name="Picture Placeholder 42">
            <a:extLst>
              <a:ext uri="{FF2B5EF4-FFF2-40B4-BE49-F238E27FC236}">
                <a16:creationId xmlns:a16="http://schemas.microsoft.com/office/drawing/2014/main" id="{C7459ED5-0E11-5A8F-E832-D4F6B3EC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44" b="6944"/>
          <a:stretch/>
        </p:blipFill>
        <p:spPr>
          <a:xfrm>
            <a:off x="5283388" y="2544589"/>
            <a:ext cx="1485900" cy="1279525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28" name="Picture Placeholder 44">
            <a:extLst>
              <a:ext uri="{FF2B5EF4-FFF2-40B4-BE49-F238E27FC236}">
                <a16:creationId xmlns:a16="http://schemas.microsoft.com/office/drawing/2014/main" id="{B5CD1B3D-7CD8-B848-5960-7B180B49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898" b="6898"/>
          <a:stretch/>
        </p:blipFill>
        <p:spPr>
          <a:xfrm>
            <a:off x="8030290" y="2544588"/>
            <a:ext cx="1484313" cy="1279525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783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0" y="2664704"/>
            <a:ext cx="4754879" cy="1604203"/>
          </a:xfrm>
        </p:spPr>
        <p:txBody>
          <a:bodyPr/>
          <a:lstStyle/>
          <a:p>
            <a:pPr algn="ctr"/>
            <a:r>
              <a:rPr lang="en-US" dirty="0">
                <a:effectLst/>
                <a:ea typeface="Aptos" panose="020B0004020202020204" pitchFamily="34" charset="0"/>
              </a:rPr>
              <a:t>How Can We Use QlikView</a:t>
            </a:r>
            <a:r>
              <a:rPr lang="en-US" dirty="0">
                <a:effectLst/>
              </a:rPr>
              <a:t>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F2B59-AABE-6659-996F-466ADAEBF529}"/>
              </a:ext>
            </a:extLst>
          </p:cNvPr>
          <p:cNvSpPr/>
          <p:nvPr/>
        </p:nvSpPr>
        <p:spPr>
          <a:xfrm>
            <a:off x="541538" y="6255810"/>
            <a:ext cx="2166151" cy="5089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2F2F2"/>
              </a:solidFill>
            </a:endParaRPr>
          </a:p>
        </p:txBody>
      </p:sp>
      <p:pic>
        <p:nvPicPr>
          <p:cNvPr id="6" name="Picture 5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26B8298E-25F5-0B02-B39E-16F3194B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652551" cy="6858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FFDA0CB-C53A-9514-0A84-B326AEF2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18" y="0"/>
            <a:ext cx="5480481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196FDDD-6815-1205-FA7E-EC97CDC6A4D6}"/>
              </a:ext>
            </a:extLst>
          </p:cNvPr>
          <p:cNvSpPr/>
          <p:nvPr/>
        </p:nvSpPr>
        <p:spPr>
          <a:xfrm>
            <a:off x="1340528" y="5264458"/>
            <a:ext cx="735365" cy="991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4B176-30D2-43B0-0C2E-76D59B40373B}"/>
              </a:ext>
            </a:extLst>
          </p:cNvPr>
          <p:cNvCxnSpPr/>
          <p:nvPr/>
        </p:nvCxnSpPr>
        <p:spPr>
          <a:xfrm>
            <a:off x="1003177" y="5184559"/>
            <a:ext cx="337351" cy="319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7BF482-B06F-A14E-D175-661933A594F6}"/>
              </a:ext>
            </a:extLst>
          </p:cNvPr>
          <p:cNvSpPr txBox="1"/>
          <p:nvPr/>
        </p:nvSpPr>
        <p:spPr>
          <a:xfrm>
            <a:off x="710214" y="4895126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CAC4F5-AAC6-841D-DEB4-A782BCEC6528}"/>
              </a:ext>
            </a:extLst>
          </p:cNvPr>
          <p:cNvCxnSpPr>
            <a:cxnSpLocks/>
          </p:cNvCxnSpPr>
          <p:nvPr/>
        </p:nvCxnSpPr>
        <p:spPr>
          <a:xfrm flipH="1">
            <a:off x="11443316" y="3197440"/>
            <a:ext cx="497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6E5EB8-EB65-80B7-9788-3F4147B49142}"/>
              </a:ext>
            </a:extLst>
          </p:cNvPr>
          <p:cNvCxnSpPr>
            <a:cxnSpLocks/>
          </p:cNvCxnSpPr>
          <p:nvPr/>
        </p:nvCxnSpPr>
        <p:spPr>
          <a:xfrm flipH="1">
            <a:off x="11443316" y="3784846"/>
            <a:ext cx="497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B33B5A-3269-23B5-0E6E-E77AB05A177D}"/>
              </a:ext>
            </a:extLst>
          </p:cNvPr>
          <p:cNvCxnSpPr>
            <a:cxnSpLocks/>
          </p:cNvCxnSpPr>
          <p:nvPr/>
        </p:nvCxnSpPr>
        <p:spPr>
          <a:xfrm flipH="1">
            <a:off x="11432960" y="4381130"/>
            <a:ext cx="497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30F60-46C8-FB4E-44E5-2369DEE8EF99}"/>
              </a:ext>
            </a:extLst>
          </p:cNvPr>
          <p:cNvCxnSpPr>
            <a:cxnSpLocks/>
          </p:cNvCxnSpPr>
          <p:nvPr/>
        </p:nvCxnSpPr>
        <p:spPr>
          <a:xfrm flipH="1">
            <a:off x="11443316" y="4977413"/>
            <a:ext cx="497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59543E-4D83-93DA-A74C-3F28EEC00F4D}"/>
              </a:ext>
            </a:extLst>
          </p:cNvPr>
          <p:cNvCxnSpPr>
            <a:cxnSpLocks/>
          </p:cNvCxnSpPr>
          <p:nvPr/>
        </p:nvCxnSpPr>
        <p:spPr>
          <a:xfrm flipH="1">
            <a:off x="11403368" y="5609207"/>
            <a:ext cx="497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92835D-63B8-806C-CC5F-9A47747BE51B}"/>
              </a:ext>
            </a:extLst>
          </p:cNvPr>
          <p:cNvCxnSpPr>
            <a:cxnSpLocks/>
          </p:cNvCxnSpPr>
          <p:nvPr/>
        </p:nvCxnSpPr>
        <p:spPr>
          <a:xfrm flipH="1">
            <a:off x="11443316" y="2558248"/>
            <a:ext cx="497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AE1CE6-FE71-C0D3-A578-4E9BDB6CB35F}"/>
              </a:ext>
            </a:extLst>
          </p:cNvPr>
          <p:cNvCxnSpPr>
            <a:cxnSpLocks/>
          </p:cNvCxnSpPr>
          <p:nvPr/>
        </p:nvCxnSpPr>
        <p:spPr>
          <a:xfrm flipH="1">
            <a:off x="11443316" y="1910179"/>
            <a:ext cx="497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470445E-8658-1A42-553F-B58ED26BFB0B}"/>
              </a:ext>
            </a:extLst>
          </p:cNvPr>
          <p:cNvSpPr txBox="1"/>
          <p:nvPr/>
        </p:nvSpPr>
        <p:spPr>
          <a:xfrm>
            <a:off x="10392051" y="31643"/>
            <a:ext cx="29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3BBBCB-9443-6D23-36AF-7FA3C459B0F5}"/>
              </a:ext>
            </a:extLst>
          </p:cNvPr>
          <p:cNvCxnSpPr>
            <a:cxnSpLocks/>
          </p:cNvCxnSpPr>
          <p:nvPr/>
        </p:nvCxnSpPr>
        <p:spPr>
          <a:xfrm>
            <a:off x="10546668" y="400975"/>
            <a:ext cx="0" cy="307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A69ECB-30A8-0743-D446-5654BFFC67F0}"/>
              </a:ext>
            </a:extLst>
          </p:cNvPr>
          <p:cNvSpPr txBox="1"/>
          <p:nvPr/>
        </p:nvSpPr>
        <p:spPr>
          <a:xfrm>
            <a:off x="9823144" y="770307"/>
            <a:ext cx="1580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Fill your information's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722F5D-25B0-0105-E21C-1FD52C2D44CF}"/>
              </a:ext>
            </a:extLst>
          </p:cNvPr>
          <p:cNvSpPr txBox="1"/>
          <p:nvPr/>
        </p:nvSpPr>
        <p:spPr>
          <a:xfrm>
            <a:off x="9308975" y="5718361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D2D9C7-D2B6-B90B-21EF-029EB6634E61}"/>
              </a:ext>
            </a:extLst>
          </p:cNvPr>
          <p:cNvCxnSpPr/>
          <p:nvPr/>
        </p:nvCxnSpPr>
        <p:spPr>
          <a:xfrm>
            <a:off x="9557550" y="5962223"/>
            <a:ext cx="337351" cy="319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6DA3E0E5-572E-B9E8-624E-C2661B2CC6C3}"/>
              </a:ext>
            </a:extLst>
          </p:cNvPr>
          <p:cNvSpPr/>
          <p:nvPr/>
        </p:nvSpPr>
        <p:spPr>
          <a:xfrm>
            <a:off x="9894901" y="5866648"/>
            <a:ext cx="1361984" cy="991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175</TotalTime>
  <Words>227</Words>
  <Application>Microsoft Office PowerPoint</Application>
  <PresentationFormat>Widescreen</PresentationFormat>
  <Paragraphs>62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ADLaM Display</vt:lpstr>
      <vt:lpstr>-apple-system</vt:lpstr>
      <vt:lpstr>Aptos</vt:lpstr>
      <vt:lpstr>Arial</vt:lpstr>
      <vt:lpstr>Calibri</vt:lpstr>
      <vt:lpstr>Calibri Light</vt:lpstr>
      <vt:lpstr>Franklin Gothic Medium Cond</vt:lpstr>
      <vt:lpstr>Noto Sans</vt:lpstr>
      <vt:lpstr>Wingdings</vt:lpstr>
      <vt:lpstr>Office Theme</vt:lpstr>
      <vt:lpstr>QlikView</vt:lpstr>
      <vt:lpstr>Topics:</vt:lpstr>
      <vt:lpstr>Introduction:</vt:lpstr>
      <vt:lpstr>What is QlikView? </vt:lpstr>
      <vt:lpstr>Data Types Used In QlikView:</vt:lpstr>
      <vt:lpstr>Advantages: </vt:lpstr>
      <vt:lpstr>Disadvantages:</vt:lpstr>
      <vt:lpstr>How Can We Use QlikView?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QlikView</dc:title>
  <dc:creator>belal khaled</dc:creator>
  <cp:lastModifiedBy>belal khaled</cp:lastModifiedBy>
  <cp:revision>4</cp:revision>
  <dcterms:created xsi:type="dcterms:W3CDTF">2024-04-21T18:12:44Z</dcterms:created>
  <dcterms:modified xsi:type="dcterms:W3CDTF">2024-04-21T21:14:49Z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